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1" r:id="rId15"/>
    <p:sldId id="272" r:id="rId16"/>
    <p:sldId id="273" r:id="rId17"/>
    <p:sldId id="269" r:id="rId18"/>
    <p:sldId id="270" r:id="rId19"/>
    <p:sldId id="275" r:id="rId20"/>
    <p:sldId id="274" r:id="rId21"/>
    <p:sldId id="276" r:id="rId22"/>
    <p:sldId id="277" r:id="rId23"/>
    <p:sldId id="278" r:id="rId24"/>
    <p:sldId id="279" r:id="rId25"/>
    <p:sldId id="283" r:id="rId26"/>
    <p:sldId id="280" r:id="rId27"/>
    <p:sldId id="281" r:id="rId28"/>
    <p:sldId id="282" r:id="rId29"/>
    <p:sldId id="284" r:id="rId30"/>
    <p:sldId id="285" r:id="rId31"/>
    <p:sldId id="286" r:id="rId32"/>
    <p:sldId id="287" r:id="rId33"/>
    <p:sldId id="288" r:id="rId34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38" y="2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41457C-FCE3-BE5C-6E57-CB8B3BF0F3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A168054-0D77-0DB5-C3A0-C02CF385D1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90A73EB-E777-9F06-ACA0-D8825FFD00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1EFDD-3E7C-4BE1-A105-297AFB60D16F}" type="datetimeFigureOut">
              <a:rPr lang="pt-BR" smtClean="0"/>
              <a:t>18/09/2023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D203EE6-3F3D-59A7-3605-3ACCDB74D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DA100C6-B0C6-F1DF-10C8-DDB349B54B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0305F-9D89-4834-8D98-8AE713ABBF7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133770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BE615E-63EC-2750-6622-2AA3122C47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F0082DDE-45B1-A354-6494-37D89FCC46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B4F3B2E-9A99-0D70-107E-B59958B994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1EFDD-3E7C-4BE1-A105-297AFB60D16F}" type="datetimeFigureOut">
              <a:rPr lang="pt-BR" smtClean="0"/>
              <a:t>18/09/2023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57EED6E-F805-070C-9865-40216C4D8F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FA6878C-2B36-96B9-9723-1C39FB271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0305F-9D89-4834-8D98-8AE713ABBF7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031217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5DF68BCE-B02B-8A82-214F-D58526F7CD7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48FB0A83-AD9C-F3FF-D2A5-5EB4D2020A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2C07A89-6E48-A6F1-3CF1-60785B0DF9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1EFDD-3E7C-4BE1-A105-297AFB60D16F}" type="datetimeFigureOut">
              <a:rPr lang="pt-BR" smtClean="0"/>
              <a:t>18/09/2023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751149D-F105-6FFD-DE46-5DB8F09170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B2F51CB-FFC0-F298-C4B7-200759803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0305F-9D89-4834-8D98-8AE713ABBF7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126861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E9CE09-3012-97B9-B830-FD251FAB3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3CA786A-B82D-15F1-CE52-FFF393DCF4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1A1BB41-B498-79BA-8B1C-67209D1DF9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1EFDD-3E7C-4BE1-A105-297AFB60D16F}" type="datetimeFigureOut">
              <a:rPr lang="pt-BR" smtClean="0"/>
              <a:t>18/09/2023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41ECD8E-A270-D2B6-4387-0A45E05CA9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1A5DEFE-7390-B5A4-9283-202DE2817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0305F-9D89-4834-8D98-8AE713ABBF7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357458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4FDD28B-EBC8-8D12-AE40-7F2DA8E85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22F6F3C-A4B7-E85C-FF32-21B32C2D54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E564922-1554-E3ED-3522-4F6EA868E5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1EFDD-3E7C-4BE1-A105-297AFB60D16F}" type="datetimeFigureOut">
              <a:rPr lang="pt-BR" smtClean="0"/>
              <a:t>18/09/2023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A649CB9-75AE-7669-0003-A74D60548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78FBBB8-26C1-1210-D8DB-2B8EC8BCB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0305F-9D89-4834-8D98-8AE713ABBF7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306475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741A845-D7AC-E00F-5D70-65AEE7994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7F0526B-F23C-715A-AB57-10F9B813CE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660ACD2C-2F19-1303-6729-459C2B2360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7FA5FCE7-B2DE-985D-2929-D69FE93095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1EFDD-3E7C-4BE1-A105-297AFB60D16F}" type="datetimeFigureOut">
              <a:rPr lang="pt-BR" smtClean="0"/>
              <a:t>18/09/2023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10E50FE-B8A7-228B-79D4-349354FF7F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E9D3411-A9C8-44C7-FFDB-5BFB4532D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0305F-9D89-4834-8D98-8AE713ABBF7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447752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0488A4-B5B1-E6C4-3DD4-45475C2DF2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5D377B0-F364-4414-4213-D3B8DEB16E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64F686F7-1245-6E42-0A06-4C782697B2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A3FE92A1-AC7D-CCA0-5205-4D8D83818D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D78D5424-177A-2794-E2D4-D2F46AA0034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E701FC4E-CB76-5F5A-9FC9-14048A8DE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1EFDD-3E7C-4BE1-A105-297AFB60D16F}" type="datetimeFigureOut">
              <a:rPr lang="pt-BR" smtClean="0"/>
              <a:t>18/09/2023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679E3BF2-08A2-9CB0-616D-CB0C91716E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BDB20759-7BB9-1604-7704-3A92D9D72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0305F-9D89-4834-8D98-8AE713ABBF7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814121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764103-3DD4-7963-2B14-CA4EA4275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33FA322B-B738-8A70-242F-8F612F96F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1EFDD-3E7C-4BE1-A105-297AFB60D16F}" type="datetimeFigureOut">
              <a:rPr lang="pt-BR" smtClean="0"/>
              <a:t>18/09/2023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61AC58FD-F088-48BB-CC7C-141DCAD290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689FA2E2-7977-1A88-DD88-0DD5A2BDE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0305F-9D89-4834-8D98-8AE713ABBF7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195829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E9DF1723-A580-7BC7-B9E0-4EB341581B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1EFDD-3E7C-4BE1-A105-297AFB60D16F}" type="datetimeFigureOut">
              <a:rPr lang="pt-BR" smtClean="0"/>
              <a:t>18/09/2023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F1956486-7223-4E03-D837-9BC62AEFC2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510C8A3-2213-3F5D-ACF0-DD052F5F5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0305F-9D89-4834-8D98-8AE713ABBF7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571048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EE9688-E2A3-074E-A3D5-0BE5D80113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9F1F222-8376-EA31-C15E-12FF351DA0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C30AF6DD-20AC-6361-9126-C900F06958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CAE52171-72EE-3ADB-F27B-1A9BA568FC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1EFDD-3E7C-4BE1-A105-297AFB60D16F}" type="datetimeFigureOut">
              <a:rPr lang="pt-BR" smtClean="0"/>
              <a:t>18/09/2023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F1A7214-4BD5-3B12-3BFE-E3BA9F1AEF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24725BFE-DCAA-4331-F075-BAAA0F03D9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0305F-9D89-4834-8D98-8AE713ABBF7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242385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D7D1B7-7613-96C4-E983-2921B7A82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C1934ED4-F4D6-2978-63DE-682E26EADE9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BB6FA671-EBAD-025D-E240-0D0E99232A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FC86B0D-0932-B56E-D0EC-09B3519DE9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1EFDD-3E7C-4BE1-A105-297AFB60D16F}" type="datetimeFigureOut">
              <a:rPr lang="pt-BR" smtClean="0"/>
              <a:t>18/09/2023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BCDB91F-C5A2-7A59-0838-D118A679EE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3F6DE58-42E2-A790-0F4A-6CF2CFAD6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0305F-9D89-4834-8D98-8AE713ABBF7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549514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9F0978BB-F49C-2B30-164A-D9FF85EFC3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6A5E36F-30C4-38E4-0F19-DEBAB7DA25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CF92E02-E954-EBA9-C847-36707EFEE7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91EFDD-3E7C-4BE1-A105-297AFB60D16F}" type="datetimeFigureOut">
              <a:rPr lang="pt-BR" smtClean="0"/>
              <a:t>18/09/2023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E9EDC11-906B-7628-8F55-FC4D239870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741DA8B-AC9D-FE0B-095C-75C78A2B70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30305F-9D89-4834-8D98-8AE713ABBF7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723735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ídeo 4" descr="Diferentes Gráficos Desenhados à Mão">
            <a:extLst>
              <a:ext uri="{FF2B5EF4-FFF2-40B4-BE49-F238E27FC236}">
                <a16:creationId xmlns:a16="http://schemas.microsoft.com/office/drawing/2014/main" id="{9B2F8B0F-3DF7-DC18-0C44-212937549D1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1" b="1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3EB4EF4-19F6-C958-A32C-FBEECF0D64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pt-BR" sz="5200">
                <a:solidFill>
                  <a:srgbClr val="FFFFFF"/>
                </a:solidFill>
              </a:rPr>
              <a:t>Persistência de dados com localStorage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8EAA589-22BE-D55C-82CD-9CD4D8624B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pt-BR">
                <a:solidFill>
                  <a:srgbClr val="FFFFFF"/>
                </a:solidFill>
              </a:rPr>
              <a:t>Rômulo C. Silvestre</a:t>
            </a:r>
          </a:p>
        </p:txBody>
      </p:sp>
    </p:spTree>
    <p:extLst>
      <p:ext uri="{BB962C8B-B14F-4D97-AF65-F5344CB8AC3E}">
        <p14:creationId xmlns:p14="http://schemas.microsoft.com/office/powerpoint/2010/main" val="3712792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6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6ABA70F-5B9F-B8CA-7535-EE4E2B3E68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Salvar e Recuperar Dados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F3A65CF-FFDC-C97C-9AE1-B8777A3BC2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err="1"/>
              <a:t>setItem</a:t>
            </a:r>
            <a:r>
              <a:rPr lang="pt-BR" dirty="0"/>
              <a:t>( )</a:t>
            </a:r>
          </a:p>
          <a:p>
            <a:pPr lvl="1"/>
            <a:r>
              <a:rPr lang="pt-BR" dirty="0"/>
              <a:t>Chave (nome da variável)</a:t>
            </a:r>
          </a:p>
          <a:p>
            <a:pPr lvl="1"/>
            <a:r>
              <a:rPr lang="pt-BR" dirty="0"/>
              <a:t>Valor (conteúdo da variável)</a:t>
            </a:r>
          </a:p>
          <a:p>
            <a:r>
              <a:rPr lang="pt-BR" dirty="0" err="1"/>
              <a:t>setItem</a:t>
            </a:r>
            <a:r>
              <a:rPr lang="pt-BR" dirty="0"/>
              <a:t>(Chave, Valor)</a:t>
            </a:r>
          </a:p>
        </p:txBody>
      </p:sp>
    </p:spTree>
    <p:extLst>
      <p:ext uri="{BB962C8B-B14F-4D97-AF65-F5344CB8AC3E}">
        <p14:creationId xmlns:p14="http://schemas.microsoft.com/office/powerpoint/2010/main" val="52482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51BA4DF-2BD4-4EC2-B1DB-B27C8AC71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Pessoa observando o telefone vazio">
            <a:extLst>
              <a:ext uri="{FF2B5EF4-FFF2-40B4-BE49-F238E27FC236}">
                <a16:creationId xmlns:a16="http://schemas.microsoft.com/office/drawing/2014/main" id="{42C26E73-B0D6-7386-D60D-E418CD6318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157" r="13997" b="-1"/>
          <a:stretch/>
        </p:blipFill>
        <p:spPr>
          <a:xfrm>
            <a:off x="1" y="10"/>
            <a:ext cx="4196496" cy="6857990"/>
          </a:xfrm>
          <a:prstGeom prst="rect">
            <a:avLst/>
          </a:prstGeom>
          <a:effectLst/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7336AD4D-A4DF-5D5A-1F42-C61BC2F6B91B}"/>
              </a:ext>
            </a:extLst>
          </p:cNvPr>
          <p:cNvSpPr txBox="1"/>
          <p:nvPr/>
        </p:nvSpPr>
        <p:spPr>
          <a:xfrm>
            <a:off x="4553734" y="2409830"/>
            <a:ext cx="6798539" cy="37052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>
                <a:effectLst/>
              </a:rPr>
              <a:t>Contexto</a:t>
            </a:r>
            <a:r>
              <a:rPr lang="en-US" sz="2000"/>
              <a:t>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Um cliente necessita de um software para armazenar nomes de pessoas.</a:t>
            </a:r>
          </a:p>
        </p:txBody>
      </p:sp>
    </p:spTree>
    <p:extLst>
      <p:ext uri="{BB962C8B-B14F-4D97-AF65-F5344CB8AC3E}">
        <p14:creationId xmlns:p14="http://schemas.microsoft.com/office/powerpoint/2010/main" val="6438854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6E48AFA-8884-4F68-A44F-D2C1E8609C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969D19A6-08CB-498C-93EC-3FFB021FC6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269068">
            <a:off x="8717845" y="3339275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Imagem 1" descr="Forma&#10;&#10;Descrição gerada automaticamente">
            <a:extLst>
              <a:ext uri="{FF2B5EF4-FFF2-40B4-BE49-F238E27FC236}">
                <a16:creationId xmlns:a16="http://schemas.microsoft.com/office/drawing/2014/main" id="{2D1E3A61-D775-028C-B5B3-C8B7E3E87E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914" y="851399"/>
            <a:ext cx="10872172" cy="2663681"/>
          </a:xfrm>
          <a:custGeom>
            <a:avLst/>
            <a:gdLst/>
            <a:ahLst/>
            <a:cxnLst/>
            <a:rect l="l" t="t" r="r" b="b"/>
            <a:pathLst>
              <a:path w="10580201" h="2957472">
                <a:moveTo>
                  <a:pt x="88961" y="0"/>
                </a:moveTo>
                <a:lnTo>
                  <a:pt x="10491240" y="0"/>
                </a:lnTo>
                <a:cubicBezTo>
                  <a:pt x="10540372" y="0"/>
                  <a:pt x="10580201" y="39829"/>
                  <a:pt x="10580201" y="88961"/>
                </a:cubicBezTo>
                <a:lnTo>
                  <a:pt x="10580201" y="2868511"/>
                </a:lnTo>
                <a:cubicBezTo>
                  <a:pt x="10580201" y="2917643"/>
                  <a:pt x="10540372" y="2957472"/>
                  <a:pt x="10491240" y="2957472"/>
                </a:cubicBezTo>
                <a:lnTo>
                  <a:pt x="88961" y="2957472"/>
                </a:lnTo>
                <a:cubicBezTo>
                  <a:pt x="39829" y="2957472"/>
                  <a:pt x="0" y="2917643"/>
                  <a:pt x="0" y="2868511"/>
                </a:cubicBezTo>
                <a:lnTo>
                  <a:pt x="0" y="88961"/>
                </a:lnTo>
                <a:cubicBezTo>
                  <a:pt x="0" y="39829"/>
                  <a:pt x="39829" y="0"/>
                  <a:pt x="88961" y="0"/>
                </a:cubicBezTo>
                <a:close/>
              </a:path>
            </a:pathLst>
          </a:cu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BFDCD13B-0ACA-0F8C-8822-32C98AD8D03C}"/>
              </a:ext>
            </a:extLst>
          </p:cNvPr>
          <p:cNvSpPr txBox="1"/>
          <p:nvPr/>
        </p:nvSpPr>
        <p:spPr>
          <a:xfrm>
            <a:off x="4970835" y="3998019"/>
            <a:ext cx="6382966" cy="22165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Modelo Conceitual</a:t>
            </a:r>
          </a:p>
        </p:txBody>
      </p:sp>
    </p:spTree>
    <p:extLst>
      <p:ext uri="{BB962C8B-B14F-4D97-AF65-F5344CB8AC3E}">
        <p14:creationId xmlns:p14="http://schemas.microsoft.com/office/powerpoint/2010/main" val="4671858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8">
            <a:extLst>
              <a:ext uri="{FF2B5EF4-FFF2-40B4-BE49-F238E27FC236}">
                <a16:creationId xmlns:a16="http://schemas.microsoft.com/office/drawing/2014/main" id="{66E48AFA-8884-4F68-A44F-D2C1E8609C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6" name="Arc 10">
            <a:extLst>
              <a:ext uri="{FF2B5EF4-FFF2-40B4-BE49-F238E27FC236}">
                <a16:creationId xmlns:a16="http://schemas.microsoft.com/office/drawing/2014/main" id="{969D19A6-08CB-498C-93EC-3FFB021FC6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269068">
            <a:off x="8717845" y="3339275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Imagem 2" descr="Uma imagem contendo Padrão do plano de fundo&#10;&#10;Descrição gerada automaticamente">
            <a:extLst>
              <a:ext uri="{FF2B5EF4-FFF2-40B4-BE49-F238E27FC236}">
                <a16:creationId xmlns:a16="http://schemas.microsoft.com/office/drawing/2014/main" id="{2697DAAC-3179-8664-E6FE-CA6E002F14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0775" y="704504"/>
            <a:ext cx="9030450" cy="2957472"/>
          </a:xfrm>
          <a:custGeom>
            <a:avLst/>
            <a:gdLst/>
            <a:ahLst/>
            <a:cxnLst/>
            <a:rect l="l" t="t" r="r" b="b"/>
            <a:pathLst>
              <a:path w="10580201" h="2957472">
                <a:moveTo>
                  <a:pt x="88961" y="0"/>
                </a:moveTo>
                <a:lnTo>
                  <a:pt x="10491240" y="0"/>
                </a:lnTo>
                <a:cubicBezTo>
                  <a:pt x="10540372" y="0"/>
                  <a:pt x="10580201" y="39829"/>
                  <a:pt x="10580201" y="88961"/>
                </a:cubicBezTo>
                <a:lnTo>
                  <a:pt x="10580201" y="2868511"/>
                </a:lnTo>
                <a:cubicBezTo>
                  <a:pt x="10580201" y="2917643"/>
                  <a:pt x="10540372" y="2957472"/>
                  <a:pt x="10491240" y="2957472"/>
                </a:cubicBezTo>
                <a:lnTo>
                  <a:pt x="88961" y="2957472"/>
                </a:lnTo>
                <a:cubicBezTo>
                  <a:pt x="39829" y="2957472"/>
                  <a:pt x="0" y="2917643"/>
                  <a:pt x="0" y="2868511"/>
                </a:cubicBezTo>
                <a:lnTo>
                  <a:pt x="0" y="88961"/>
                </a:lnTo>
                <a:cubicBezTo>
                  <a:pt x="0" y="39829"/>
                  <a:pt x="39829" y="0"/>
                  <a:pt x="88961" y="0"/>
                </a:cubicBezTo>
                <a:close/>
              </a:path>
            </a:pathLst>
          </a:cu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97FA4F21-4EA5-BA91-81A7-562AD67E82B4}"/>
              </a:ext>
            </a:extLst>
          </p:cNvPr>
          <p:cNvSpPr txBox="1"/>
          <p:nvPr/>
        </p:nvSpPr>
        <p:spPr>
          <a:xfrm>
            <a:off x="4970835" y="3998019"/>
            <a:ext cx="6382966" cy="22165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Modelo Lógico</a:t>
            </a:r>
          </a:p>
        </p:txBody>
      </p:sp>
    </p:spTree>
    <p:extLst>
      <p:ext uri="{BB962C8B-B14F-4D97-AF65-F5344CB8AC3E}">
        <p14:creationId xmlns:p14="http://schemas.microsoft.com/office/powerpoint/2010/main" val="5441370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4648EA20-2B2C-1FDA-D632-37524E4F7C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906" y="477635"/>
            <a:ext cx="11670188" cy="5902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6736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8F196B7D-0ADC-7E3F-C44A-15A2197A0C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9657" y="1868487"/>
            <a:ext cx="9020175" cy="210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6336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106AE7CA-23F3-74EC-9E39-96D708D96E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" y="2338387"/>
            <a:ext cx="11239500" cy="2181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7608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93972874-E8E2-19A0-4D4F-5A666AA689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050" y="387928"/>
            <a:ext cx="11749386" cy="5705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3086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09211597-858C-BD75-4EE1-DBCE208CD2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9966" y="831273"/>
            <a:ext cx="7947960" cy="5375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3882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D4C57BE5-15EF-C736-0ECA-52D054EA5C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9900" y="704850"/>
            <a:ext cx="6172200" cy="544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9599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Mulher em um computador">
            <a:extLst>
              <a:ext uri="{FF2B5EF4-FFF2-40B4-BE49-F238E27FC236}">
                <a16:creationId xmlns:a16="http://schemas.microsoft.com/office/drawing/2014/main" id="{8926760E-5441-2C0F-6313-976D2B61C0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139424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9E102ABE-D52C-4E2A-0F95-750BDE52A01A}"/>
              </a:ext>
            </a:extLst>
          </p:cNvPr>
          <p:cNvSpPr txBox="1"/>
          <p:nvPr/>
        </p:nvSpPr>
        <p:spPr>
          <a:xfrm>
            <a:off x="234568" y="785091"/>
            <a:ext cx="34240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Nos exercícios que desenvolvemos</a:t>
            </a:r>
          </a:p>
          <a:p>
            <a:r>
              <a:rPr lang="pt-BR" dirty="0">
                <a:solidFill>
                  <a:schemeClr val="bg1"/>
                </a:solidFill>
              </a:rPr>
              <a:t>os dados são perdidos?</a:t>
            </a:r>
          </a:p>
        </p:txBody>
      </p:sp>
    </p:spTree>
    <p:extLst>
      <p:ext uri="{BB962C8B-B14F-4D97-AF65-F5344CB8AC3E}">
        <p14:creationId xmlns:p14="http://schemas.microsoft.com/office/powerpoint/2010/main" val="23372998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2F22D662-3A37-2FF1-7FC6-161673B550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050" y="600364"/>
            <a:ext cx="11821900" cy="5210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1647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3F6C1825-5FCC-96CA-FF69-6C8BDD3E66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618" y="581149"/>
            <a:ext cx="11674764" cy="6153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5259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09AB8E4B-25E9-3CC4-6A95-B40AF5873D24}"/>
              </a:ext>
            </a:extLst>
          </p:cNvPr>
          <p:cNvSpPr txBox="1"/>
          <p:nvPr/>
        </p:nvSpPr>
        <p:spPr>
          <a:xfrm>
            <a:off x="500332" y="491706"/>
            <a:ext cx="7251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Tela 1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F6FA95F-58BB-2B10-B655-307121E94E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037" y="1071417"/>
            <a:ext cx="11423668" cy="5089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9842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705CCF2C-F35F-CD00-44C1-94D8CA7882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1897" y="2166649"/>
            <a:ext cx="8591550" cy="19335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53336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A953BE80-D44B-C0A9-4BB4-2BDE5CAFB7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925" y="885630"/>
            <a:ext cx="11726149" cy="4873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7451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467C1FC4-2E6C-D093-00FB-2A85401533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706" y="351076"/>
            <a:ext cx="10664495" cy="6409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0895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7F11EBEF-53D1-9B96-7E87-D6FED7C4F6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4389" y="2323830"/>
            <a:ext cx="5660913" cy="1549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1622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561F571E-E681-6A3C-499A-559EBC353A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237" y="660761"/>
            <a:ext cx="11099789" cy="553647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453715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DA7F7B91-5E2E-3098-6B4E-F3062FB78B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87" y="862012"/>
            <a:ext cx="11249025" cy="513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363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37263E76-9C55-F2D3-C6EA-C977B9DD22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4893" y="489527"/>
            <a:ext cx="6117437" cy="5694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3288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2754183-C9CB-BF0A-DF44-D61636B25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Navegador (Browser)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B2382C81-6D65-A3EC-B962-41EC308A27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77316" y="1681805"/>
            <a:ext cx="6780700" cy="349206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9E1DBDA4-1A32-F54C-734C-656EF90D9D32}"/>
              </a:ext>
            </a:extLst>
          </p:cNvPr>
          <p:cNvSpPr txBox="1"/>
          <p:nvPr/>
        </p:nvSpPr>
        <p:spPr>
          <a:xfrm>
            <a:off x="717422" y="267418"/>
            <a:ext cx="22116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pt-BR" dirty="0"/>
              <a:t>Abrir o navegador</a:t>
            </a:r>
          </a:p>
          <a:p>
            <a:pPr marL="342900" indent="-342900">
              <a:buFont typeface="+mj-lt"/>
              <a:buAutoNum type="arabicPeriod"/>
            </a:pPr>
            <a:r>
              <a:rPr lang="pt-BR" dirty="0"/>
              <a:t>Navegar</a:t>
            </a:r>
          </a:p>
          <a:p>
            <a:pPr marL="342900" indent="-342900">
              <a:buFont typeface="+mj-lt"/>
              <a:buAutoNum type="arabicPeriod"/>
            </a:pPr>
            <a:r>
              <a:rPr lang="pt-BR" dirty="0"/>
              <a:t>Fechar navegador</a:t>
            </a:r>
          </a:p>
          <a:p>
            <a:pPr marL="342900" indent="-342900">
              <a:buFont typeface="+mj-lt"/>
              <a:buAutoNum type="arabicPeriod"/>
            </a:pPr>
            <a:r>
              <a:rPr lang="pt-BR" dirty="0"/>
              <a:t>Abrir novamente </a:t>
            </a:r>
          </a:p>
        </p:txBody>
      </p:sp>
    </p:spTree>
    <p:extLst>
      <p:ext uri="{BB962C8B-B14F-4D97-AF65-F5344CB8AC3E}">
        <p14:creationId xmlns:p14="http://schemas.microsoft.com/office/powerpoint/2010/main" val="34043277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84978F41-6AFD-C912-4C99-BFC585C343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2456" y="304799"/>
            <a:ext cx="4742945" cy="60636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448284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8016EC64-BE18-6EEE-A1DC-DBDCD5382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5783" y="79747"/>
            <a:ext cx="5052016" cy="6441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5363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3C30247A-3C19-B70C-805D-E12951CE79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7791" y="221672"/>
            <a:ext cx="4981512" cy="6414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7778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6E795E78-C469-0E5C-07B0-913EA96BC1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3565" y="115817"/>
            <a:ext cx="5244869" cy="6626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3443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5D4944-FB7B-A3E6-7FC4-C3574EC696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HTML 5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897FCDD-C3E4-E8E7-7ACD-90D6DA05BB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err="1"/>
              <a:t>LocalStorage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145261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0D8A877-93E1-C84B-3933-86BB44E83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Personalização de uso do site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0B08AC6-14C0-BD67-B2EE-431279A602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Guarda informações para uma navegação personalizada</a:t>
            </a:r>
          </a:p>
        </p:txBody>
      </p:sp>
    </p:spTree>
    <p:extLst>
      <p:ext uri="{BB962C8B-B14F-4D97-AF65-F5344CB8AC3E}">
        <p14:creationId xmlns:p14="http://schemas.microsoft.com/office/powerpoint/2010/main" val="5551992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0ED79F7-3742-9ED3-7801-FC9E5B5E5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Podemos personalizar o nome 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C53FE3F-CA07-5336-49D5-3A36A63EA6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Quando o cliente retomar novamente a navegação ao site</a:t>
            </a:r>
          </a:p>
        </p:txBody>
      </p:sp>
    </p:spTree>
    <p:extLst>
      <p:ext uri="{BB962C8B-B14F-4D97-AF65-F5344CB8AC3E}">
        <p14:creationId xmlns:p14="http://schemas.microsoft.com/office/powerpoint/2010/main" val="22303410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087712-A1DE-190C-E144-C65E6974E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Aplicações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BFCFCC2-B741-F906-CAF9-2AF7EB81FF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/>
              <a:t>Navegação de lista de compras de um cliente</a:t>
            </a:r>
          </a:p>
          <a:p>
            <a:pPr marL="0" indent="0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729783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47A8C0-0D21-8173-F5C9-CB28930852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Dados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54AC9D2-A9F9-1C99-EB78-EA528C826F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pt-BR" dirty="0"/>
              <a:t>Arquivo texto</a:t>
            </a:r>
          </a:p>
          <a:p>
            <a:r>
              <a:rPr lang="pt-BR" dirty="0"/>
              <a:t>Banco de dados</a:t>
            </a:r>
          </a:p>
          <a:p>
            <a:r>
              <a:rPr lang="pt-BR" dirty="0"/>
              <a:t>JSON</a:t>
            </a:r>
          </a:p>
          <a:p>
            <a:r>
              <a:rPr lang="pt-BR" dirty="0"/>
              <a:t>XML</a:t>
            </a:r>
          </a:p>
          <a:p>
            <a:r>
              <a:rPr lang="pt-BR" dirty="0" err="1"/>
              <a:t>LocalStorage</a:t>
            </a:r>
            <a:endParaRPr lang="pt-BR" dirty="0"/>
          </a:p>
          <a:p>
            <a:pPr lvl="1"/>
            <a:r>
              <a:rPr lang="pt-BR" dirty="0"/>
              <a:t>Bem </a:t>
            </a:r>
            <a:r>
              <a:rPr lang="pt-BR" dirty="0" err="1"/>
              <a:t>similiar</a:t>
            </a:r>
            <a:r>
              <a:rPr lang="pt-BR" dirty="0"/>
              <a:t> o de salvar arquivo em texto</a:t>
            </a:r>
          </a:p>
          <a:p>
            <a:r>
              <a:rPr lang="pt-BR" dirty="0"/>
              <a:t>Cookies</a:t>
            </a:r>
          </a:p>
          <a:p>
            <a:r>
              <a:rPr lang="pt-BR" dirty="0" err="1"/>
              <a:t>sessionStorage</a:t>
            </a:r>
            <a:endParaRPr lang="pt-BR" dirty="0"/>
          </a:p>
          <a:p>
            <a:r>
              <a:rPr lang="pt-BR" dirty="0" err="1"/>
              <a:t>indexedDB</a:t>
            </a:r>
            <a:endParaRPr lang="pt-BR" dirty="0"/>
          </a:p>
          <a:p>
            <a:r>
              <a:rPr lang="pt-BR" dirty="0"/>
              <a:t>Web SQL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765683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099614-830E-FCFA-6831-9A12B99EC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err="1"/>
              <a:t>LocalStorage</a:t>
            </a:r>
            <a:endParaRPr lang="pt-BR" b="1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4E95863-7CBE-5A3E-A522-C9D8286D38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Pode armazenar até 5MB</a:t>
            </a:r>
          </a:p>
          <a:p>
            <a:r>
              <a:rPr lang="pt-BR" dirty="0"/>
              <a:t>Os mesmos códigos do </a:t>
            </a:r>
            <a:r>
              <a:rPr lang="pt-BR" dirty="0" err="1"/>
              <a:t>localStorage</a:t>
            </a:r>
            <a:r>
              <a:rPr lang="pt-BR" dirty="0"/>
              <a:t> podem ser usados no </a:t>
            </a:r>
            <a:r>
              <a:rPr lang="pt-BR" dirty="0" err="1"/>
              <a:t>sessionStorage</a:t>
            </a:r>
            <a:endParaRPr lang="pt-BR" dirty="0"/>
          </a:p>
          <a:p>
            <a:r>
              <a:rPr lang="pt-BR" dirty="0"/>
              <a:t>Os dois pertencem ao Web </a:t>
            </a:r>
            <a:r>
              <a:rPr lang="pt-BR" dirty="0" err="1"/>
              <a:t>Storage</a:t>
            </a:r>
            <a:r>
              <a:rPr lang="pt-BR" dirty="0"/>
              <a:t> API (</a:t>
            </a:r>
            <a:r>
              <a:rPr lang="pt-BR" dirty="0" err="1"/>
              <a:t>Application</a:t>
            </a:r>
            <a:r>
              <a:rPr lang="pt-BR" dirty="0"/>
              <a:t> </a:t>
            </a:r>
            <a:r>
              <a:rPr lang="pt-BR" dirty="0" err="1"/>
              <a:t>Programming</a:t>
            </a:r>
            <a:r>
              <a:rPr lang="pt-BR" dirty="0"/>
              <a:t> Interface) do HTML 5</a:t>
            </a:r>
          </a:p>
          <a:p>
            <a:r>
              <a:rPr lang="pt-BR" dirty="0" err="1"/>
              <a:t>localStorage</a:t>
            </a:r>
            <a:r>
              <a:rPr lang="pt-BR" dirty="0"/>
              <a:t> os dados se mantêm persistentes até serem excluídos pelo usuário, enquanto o </a:t>
            </a:r>
            <a:r>
              <a:rPr lang="pt-BR" dirty="0" err="1"/>
              <a:t>sessionStorage</a:t>
            </a:r>
            <a:r>
              <a:rPr lang="pt-BR" dirty="0"/>
              <a:t> os dados se mantêm apenas por uma sessão (basicamente, enquanto o navegador estiver aberto).</a:t>
            </a:r>
          </a:p>
        </p:txBody>
      </p:sp>
    </p:spTree>
    <p:extLst>
      <p:ext uri="{BB962C8B-B14F-4D97-AF65-F5344CB8AC3E}">
        <p14:creationId xmlns:p14="http://schemas.microsoft.com/office/powerpoint/2010/main" val="360016438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220</TotalTime>
  <Words>194</Words>
  <Application>Microsoft Office PowerPoint</Application>
  <PresentationFormat>Widescreen</PresentationFormat>
  <Paragraphs>43</Paragraphs>
  <Slides>33</Slides>
  <Notes>0</Notes>
  <HiddenSlides>0</HiddenSlides>
  <MMClips>1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33</vt:i4>
      </vt:variant>
    </vt:vector>
  </HeadingPairs>
  <TitlesOfParts>
    <vt:vector size="37" baseType="lpstr">
      <vt:lpstr>Arial</vt:lpstr>
      <vt:lpstr>Calibri</vt:lpstr>
      <vt:lpstr>Calibri Light</vt:lpstr>
      <vt:lpstr>Tema do Office</vt:lpstr>
      <vt:lpstr>Persistência de dados com localStorage</vt:lpstr>
      <vt:lpstr>Apresentação do PowerPoint</vt:lpstr>
      <vt:lpstr>Navegador (Browser)</vt:lpstr>
      <vt:lpstr>HTML 5</vt:lpstr>
      <vt:lpstr>Personalização de uso do site</vt:lpstr>
      <vt:lpstr>Podemos personalizar o nome </vt:lpstr>
      <vt:lpstr>Aplicações</vt:lpstr>
      <vt:lpstr>Dados</vt:lpstr>
      <vt:lpstr>LocalStorage</vt:lpstr>
      <vt:lpstr>Salvar e Recuperar Dados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Persistência de dados com localStorage</dc:title>
  <dc:creator>Rômulo Cesar Silvestre Leite</dc:creator>
  <cp:lastModifiedBy>Rômulo Cesar Silvestre Leite</cp:lastModifiedBy>
  <cp:revision>2</cp:revision>
  <dcterms:created xsi:type="dcterms:W3CDTF">2023-09-18T17:06:10Z</dcterms:created>
  <dcterms:modified xsi:type="dcterms:W3CDTF">2023-09-18T20:47:17Z</dcterms:modified>
</cp:coreProperties>
</file>